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54" r:id="rId1"/>
    <p:sldMasterId id="2147484271" r:id="rId2"/>
  </p:sldMasterIdLst>
  <p:notesMasterIdLst>
    <p:notesMasterId r:id="rId13"/>
  </p:notesMasterIdLst>
  <p:sldIdLst>
    <p:sldId id="265" r:id="rId3"/>
    <p:sldId id="256" r:id="rId4"/>
    <p:sldId id="257" r:id="rId5"/>
    <p:sldId id="258" r:id="rId6"/>
    <p:sldId id="259" r:id="rId7"/>
    <p:sldId id="260" r:id="rId8"/>
    <p:sldId id="261" r:id="rId9"/>
    <p:sldId id="262" r:id="rId10"/>
    <p:sldId id="263" r:id="rId11"/>
    <p:sldId id="264"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01" autoAdjust="0"/>
    <p:restoredTop sz="94660"/>
  </p:normalViewPr>
  <p:slideViewPr>
    <p:cSldViewPr snapToGrid="0">
      <p:cViewPr varScale="1">
        <p:scale>
          <a:sx n="84" d="100"/>
          <a:sy n="84" d="100"/>
        </p:scale>
        <p:origin x="720"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png>
</file>

<file path=ppt/media/image2.jpeg>
</file>

<file path=ppt/media/image3.jpg>
</file>

<file path=ppt/media/image4.jp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9DF361-6680-4345-A088-84208B512FBF}" type="datetimeFigureOut">
              <a:rPr lang="en-IN" smtClean="0"/>
              <a:t>27-05-2024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0E2ADD-F47C-452D-98E0-E1A695EFE2D3}" type="slidenum">
              <a:rPr lang="en-IN" smtClean="0"/>
              <a:t>‹#›</a:t>
            </a:fld>
            <a:endParaRPr lang="en-IN"/>
          </a:p>
        </p:txBody>
      </p:sp>
    </p:spTree>
    <p:extLst>
      <p:ext uri="{BB962C8B-B14F-4D97-AF65-F5344CB8AC3E}">
        <p14:creationId xmlns:p14="http://schemas.microsoft.com/office/powerpoint/2010/main" val="14340563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60E2ADD-F47C-452D-98E0-E1A695EFE2D3}" type="slidenum">
              <a:rPr lang="en-IN" smtClean="0"/>
              <a:t>6</a:t>
            </a:fld>
            <a:endParaRPr lang="en-IN"/>
          </a:p>
        </p:txBody>
      </p:sp>
    </p:spTree>
    <p:extLst>
      <p:ext uri="{BB962C8B-B14F-4D97-AF65-F5344CB8AC3E}">
        <p14:creationId xmlns:p14="http://schemas.microsoft.com/office/powerpoint/2010/main" val="20940473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966AF0-3D86-4E45-9B1D-B7DCB4D85707}" type="datetimeFigureOut">
              <a:rPr lang="en-IN" smtClean="0"/>
              <a:t>27-05-2024</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7211130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966AF0-3D86-4E45-9B1D-B7DCB4D85707}" type="datetimeFigureOut">
              <a:rPr lang="en-IN" smtClean="0"/>
              <a:t>27-05-2024</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554653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966AF0-3D86-4E45-9B1D-B7DCB4D85707}" type="datetimeFigureOut">
              <a:rPr lang="en-IN" smtClean="0"/>
              <a:t>27-05-2024</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B33989C-BD93-487D-9803-951796B83524}"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66089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55966AF0-3D86-4E45-9B1D-B7DCB4D85707}" type="datetimeFigureOut">
              <a:rPr lang="en-IN" smtClean="0"/>
              <a:t>27-05-2024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18564500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55966AF0-3D86-4E45-9B1D-B7DCB4D85707}" type="datetimeFigureOut">
              <a:rPr lang="en-IN" smtClean="0"/>
              <a:t>27-05-2024</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B33989C-BD93-487D-9803-951796B83524}"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2885968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55966AF0-3D86-4E45-9B1D-B7DCB4D85707}" type="datetimeFigureOut">
              <a:rPr lang="en-IN" smtClean="0"/>
              <a:t>27-05-2024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40699708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966AF0-3D86-4E45-9B1D-B7DCB4D85707}" type="datetimeFigureOut">
              <a:rPr lang="en-IN" smtClean="0"/>
              <a:t>27-05-2024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32356201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966AF0-3D86-4E45-9B1D-B7DCB4D85707}" type="datetimeFigureOut">
              <a:rPr lang="en-IN" smtClean="0"/>
              <a:t>27-05-2024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36618511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966AF0-3D86-4E45-9B1D-B7DCB4D85707}" type="datetimeFigureOut">
              <a:rPr lang="en-IN" smtClean="0"/>
              <a:t>27-05-2024</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41699009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966AF0-3D86-4E45-9B1D-B7DCB4D85707}" type="datetimeFigureOut">
              <a:rPr lang="en-IN" smtClean="0"/>
              <a:t>27-05-2024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36629015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966AF0-3D86-4E45-9B1D-B7DCB4D85707}" type="datetimeFigureOut">
              <a:rPr lang="en-IN" smtClean="0"/>
              <a:t>27-05-2024</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38574623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966AF0-3D86-4E45-9B1D-B7DCB4D85707}" type="datetimeFigureOut">
              <a:rPr lang="en-IN" smtClean="0"/>
              <a:t>27-05-2024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5404761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5966AF0-3D86-4E45-9B1D-B7DCB4D85707}" type="datetimeFigureOut">
              <a:rPr lang="en-IN" smtClean="0"/>
              <a:t>27-05-2024</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391998785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966AF0-3D86-4E45-9B1D-B7DCB4D85707}" type="datetimeFigureOut">
              <a:rPr lang="en-IN" smtClean="0"/>
              <a:t>27-05-2024</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178586566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5966AF0-3D86-4E45-9B1D-B7DCB4D85707}" type="datetimeFigureOut">
              <a:rPr lang="en-IN" smtClean="0"/>
              <a:t>27-05-2024</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316387177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966AF0-3D86-4E45-9B1D-B7DCB4D85707}" type="datetimeFigureOut">
              <a:rPr lang="en-IN" smtClean="0"/>
              <a:t>27-05-2024</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154314972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966AF0-3D86-4E45-9B1D-B7DCB4D85707}" type="datetimeFigureOut">
              <a:rPr lang="en-IN" smtClean="0"/>
              <a:t>27-05-2024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9908331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966AF0-3D86-4E45-9B1D-B7DCB4D85707}" type="datetimeFigureOut">
              <a:rPr lang="en-IN" smtClean="0"/>
              <a:t>27-05-2024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419536831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966AF0-3D86-4E45-9B1D-B7DCB4D85707}" type="datetimeFigureOut">
              <a:rPr lang="en-IN" smtClean="0"/>
              <a:t>27-05-2024</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11100149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966AF0-3D86-4E45-9B1D-B7DCB4D85707}" type="datetimeFigureOut">
              <a:rPr lang="en-IN" smtClean="0"/>
              <a:t>27-05-2024</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B33989C-BD93-487D-9803-951796B83524}"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7312034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55966AF0-3D86-4E45-9B1D-B7DCB4D85707}" type="datetimeFigureOut">
              <a:rPr lang="en-IN" smtClean="0"/>
              <a:t>27-05-2024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373724757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55966AF0-3D86-4E45-9B1D-B7DCB4D85707}" type="datetimeFigureOut">
              <a:rPr lang="en-IN" smtClean="0"/>
              <a:t>27-05-2024</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B33989C-BD93-487D-9803-951796B83524}"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7395741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966AF0-3D86-4E45-9B1D-B7DCB4D85707}" type="datetimeFigureOut">
              <a:rPr lang="en-IN" smtClean="0"/>
              <a:t>27-05-2024</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76389745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55966AF0-3D86-4E45-9B1D-B7DCB4D85707}" type="datetimeFigureOut">
              <a:rPr lang="en-IN" smtClean="0"/>
              <a:t>27-05-2024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198655510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966AF0-3D86-4E45-9B1D-B7DCB4D85707}" type="datetimeFigureOut">
              <a:rPr lang="en-IN" smtClean="0"/>
              <a:t>27-05-2024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62329514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966AF0-3D86-4E45-9B1D-B7DCB4D85707}" type="datetimeFigureOut">
              <a:rPr lang="en-IN" smtClean="0"/>
              <a:t>27-05-2024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20317984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5966AF0-3D86-4E45-9B1D-B7DCB4D85707}" type="datetimeFigureOut">
              <a:rPr lang="en-IN" smtClean="0"/>
              <a:t>27-05-2024</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23807263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966AF0-3D86-4E45-9B1D-B7DCB4D85707}" type="datetimeFigureOut">
              <a:rPr lang="en-IN" smtClean="0"/>
              <a:t>27-05-2024</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23536456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5966AF0-3D86-4E45-9B1D-B7DCB4D85707}" type="datetimeFigureOut">
              <a:rPr lang="en-IN" smtClean="0"/>
              <a:t>27-05-2024</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34088885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966AF0-3D86-4E45-9B1D-B7DCB4D85707}" type="datetimeFigureOut">
              <a:rPr lang="en-IN" smtClean="0"/>
              <a:t>27-05-2024</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39337492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966AF0-3D86-4E45-9B1D-B7DCB4D85707}" type="datetimeFigureOut">
              <a:rPr lang="en-IN" smtClean="0"/>
              <a:t>27-05-2024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19224113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966AF0-3D86-4E45-9B1D-B7DCB4D85707}" type="datetimeFigureOut">
              <a:rPr lang="en-IN" smtClean="0"/>
              <a:t>27-05-2024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B33989C-BD93-487D-9803-951796B83524}" type="slidenum">
              <a:rPr lang="en-IN" smtClean="0"/>
              <a:t>‹#›</a:t>
            </a:fld>
            <a:endParaRPr lang="en-IN"/>
          </a:p>
        </p:txBody>
      </p:sp>
    </p:spTree>
    <p:extLst>
      <p:ext uri="{BB962C8B-B14F-4D97-AF65-F5344CB8AC3E}">
        <p14:creationId xmlns:p14="http://schemas.microsoft.com/office/powerpoint/2010/main" val="32198969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theme" Target="../theme/theme2.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55966AF0-3D86-4E45-9B1D-B7DCB4D85707}" type="datetimeFigureOut">
              <a:rPr lang="en-IN" smtClean="0"/>
              <a:t>27-05-2024</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FB33989C-BD93-487D-9803-951796B83524}" type="slidenum">
              <a:rPr lang="en-IN" smtClean="0"/>
              <a:t>‹#›</a:t>
            </a:fld>
            <a:endParaRPr lang="en-IN"/>
          </a:p>
        </p:txBody>
      </p:sp>
    </p:spTree>
    <p:extLst>
      <p:ext uri="{BB962C8B-B14F-4D97-AF65-F5344CB8AC3E}">
        <p14:creationId xmlns:p14="http://schemas.microsoft.com/office/powerpoint/2010/main" val="2201799686"/>
      </p:ext>
    </p:extLst>
  </p:cSld>
  <p:clrMap bg1="lt1" tx1="dk1" bg2="lt2" tx2="dk2" accent1="accent1" accent2="accent2" accent3="accent3" accent4="accent4" accent5="accent5" accent6="accent6" hlink="hlink" folHlink="folHlink"/>
  <p:sldLayoutIdLst>
    <p:sldLayoutId id="2147484255" r:id="rId1"/>
    <p:sldLayoutId id="2147484256" r:id="rId2"/>
    <p:sldLayoutId id="2147484257" r:id="rId3"/>
    <p:sldLayoutId id="2147484258" r:id="rId4"/>
    <p:sldLayoutId id="2147484259" r:id="rId5"/>
    <p:sldLayoutId id="2147484260" r:id="rId6"/>
    <p:sldLayoutId id="2147484261" r:id="rId7"/>
    <p:sldLayoutId id="2147484262" r:id="rId8"/>
    <p:sldLayoutId id="2147484263" r:id="rId9"/>
    <p:sldLayoutId id="2147484264" r:id="rId10"/>
    <p:sldLayoutId id="2147484265" r:id="rId11"/>
    <p:sldLayoutId id="2147484266" r:id="rId12"/>
    <p:sldLayoutId id="2147484267" r:id="rId13"/>
    <p:sldLayoutId id="2147484268" r:id="rId14"/>
    <p:sldLayoutId id="2147484269" r:id="rId15"/>
    <p:sldLayoutId id="2147484270"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55966AF0-3D86-4E45-9B1D-B7DCB4D85707}" type="datetimeFigureOut">
              <a:rPr lang="en-IN" smtClean="0"/>
              <a:t>27-05-2024</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FB33989C-BD93-487D-9803-951796B83524}" type="slidenum">
              <a:rPr lang="en-IN" smtClean="0"/>
              <a:t>‹#›</a:t>
            </a:fld>
            <a:endParaRPr lang="en-IN"/>
          </a:p>
        </p:txBody>
      </p:sp>
    </p:spTree>
    <p:extLst>
      <p:ext uri="{BB962C8B-B14F-4D97-AF65-F5344CB8AC3E}">
        <p14:creationId xmlns:p14="http://schemas.microsoft.com/office/powerpoint/2010/main" val="2400028195"/>
      </p:ext>
    </p:extLst>
  </p:cSld>
  <p:clrMap bg1="lt1" tx1="dk1" bg2="lt2" tx2="dk2" accent1="accent1" accent2="accent2" accent3="accent3" accent4="accent4" accent5="accent5" accent6="accent6" hlink="hlink" folHlink="folHlink"/>
  <p:sldLayoutIdLst>
    <p:sldLayoutId id="2147484272" r:id="rId1"/>
    <p:sldLayoutId id="2147484273" r:id="rId2"/>
    <p:sldLayoutId id="2147484274" r:id="rId3"/>
    <p:sldLayoutId id="2147484275" r:id="rId4"/>
    <p:sldLayoutId id="2147484276" r:id="rId5"/>
    <p:sldLayoutId id="2147484277" r:id="rId6"/>
    <p:sldLayoutId id="2147484278" r:id="rId7"/>
    <p:sldLayoutId id="2147484279" r:id="rId8"/>
    <p:sldLayoutId id="2147484280" r:id="rId9"/>
    <p:sldLayoutId id="2147484281" r:id="rId10"/>
    <p:sldLayoutId id="2147484282" r:id="rId11"/>
    <p:sldLayoutId id="2147484283" r:id="rId12"/>
    <p:sldLayoutId id="2147484284" r:id="rId13"/>
    <p:sldLayoutId id="2147484285" r:id="rId14"/>
    <p:sldLayoutId id="2147484286" r:id="rId15"/>
    <p:sldLayoutId id="2147484287"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pngall.com/air-pollution-png/download/62274"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colegiomanuelrodriguez.cl/mr/exelearning/7IngU5/environmental_issues.html" TargetMode="External"/><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byjus.com/#water-pollution" TargetMode="External"/><Relationship Id="rId2" Type="http://schemas.openxmlformats.org/officeDocument/2006/relationships/hyperlink" Target="https://byjus.com/#air-pollution" TargetMode="External"/><Relationship Id="rId1" Type="http://schemas.openxmlformats.org/officeDocument/2006/relationships/slideLayout" Target="../slideLayouts/slideLayout1.xml"/><Relationship Id="rId4" Type="http://schemas.openxmlformats.org/officeDocument/2006/relationships/hyperlink" Target="https://byjus.com/#soil-pollutio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internationaljournalofresearch.com/tag/causes-of-air-pollution/" TargetMode="Externa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hyperlink" Target="https://pxhere.com/th/photo/773268"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hyperlink" Target="https://www.sciencefacts.net/parts-of-a-plant.html" TargetMode="External"/><Relationship Id="rId1" Type="http://schemas.openxmlformats.org/officeDocument/2006/relationships/slideLayout" Target="../slideLayouts/slideLayout18.xml"/><Relationship Id="rId4" Type="http://schemas.openxmlformats.org/officeDocument/2006/relationships/hyperlink" Target="https://pxhere.com/en/photo/1556309"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www.flickr.com/photos/schimaul/4987946844/in/photostream/"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flickr.com/photos/beggs/35001502/" TargetMode="External"/><Relationship Id="rId2" Type="http://schemas.openxmlformats.org/officeDocument/2006/relationships/image" Target="../media/image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EDB31-BD7D-6943-197E-7FF19AB74B2E}"/>
              </a:ext>
            </a:extLst>
          </p:cNvPr>
          <p:cNvSpPr>
            <a:spLocks noGrp="1"/>
          </p:cNvSpPr>
          <p:nvPr>
            <p:ph type="title"/>
          </p:nvPr>
        </p:nvSpPr>
        <p:spPr>
          <a:xfrm>
            <a:off x="3461605" y="675547"/>
            <a:ext cx="8185565" cy="1280890"/>
          </a:xfrm>
        </p:spPr>
        <p:txBody>
          <a:bodyPr>
            <a:normAutofit fontScale="90000"/>
          </a:bodyPr>
          <a:lstStyle/>
          <a:p>
            <a:r>
              <a:rPr lang="en-US" sz="6000" dirty="0">
                <a:solidFill>
                  <a:srgbClr val="00B050"/>
                </a:solidFill>
              </a:rPr>
              <a:t>                </a:t>
            </a:r>
            <a:r>
              <a:rPr lang="en-US" sz="8000" dirty="0">
                <a:solidFill>
                  <a:srgbClr val="00B050"/>
                </a:solidFill>
              </a:rPr>
              <a:t>Pollution</a:t>
            </a:r>
            <a:endParaRPr lang="en-IN" sz="8000" dirty="0">
              <a:solidFill>
                <a:srgbClr val="00B050"/>
              </a:solidFill>
            </a:endParaRPr>
          </a:p>
        </p:txBody>
      </p:sp>
      <p:sp>
        <p:nvSpPr>
          <p:cNvPr id="3" name="Content Placeholder 2">
            <a:extLst>
              <a:ext uri="{FF2B5EF4-FFF2-40B4-BE49-F238E27FC236}">
                <a16:creationId xmlns:a16="http://schemas.microsoft.com/office/drawing/2014/main" id="{14D9885E-CD0C-7C93-5FB2-51E634EBCBDA}"/>
              </a:ext>
            </a:extLst>
          </p:cNvPr>
          <p:cNvSpPr>
            <a:spLocks noGrp="1"/>
          </p:cNvSpPr>
          <p:nvPr>
            <p:ph idx="1"/>
          </p:nvPr>
        </p:nvSpPr>
        <p:spPr>
          <a:xfrm>
            <a:off x="1588770" y="2133600"/>
            <a:ext cx="7646670" cy="3777622"/>
          </a:xfrm>
        </p:spPr>
        <p:txBody>
          <a:bodyPr>
            <a:normAutofit/>
          </a:bodyPr>
          <a:lstStyle/>
          <a:p>
            <a:pPr marL="457200" lvl="1" indent="0">
              <a:buNone/>
            </a:pPr>
            <a:r>
              <a:rPr lang="en-US" sz="5800" dirty="0">
                <a:solidFill>
                  <a:schemeClr val="accent6"/>
                </a:solidFill>
              </a:rPr>
              <a:t> </a:t>
            </a:r>
          </a:p>
          <a:p>
            <a:pPr marL="457200" lvl="1" indent="0">
              <a:buNone/>
            </a:pPr>
            <a:endParaRPr lang="en-US" sz="5800" dirty="0">
              <a:solidFill>
                <a:schemeClr val="accent6"/>
              </a:solidFill>
            </a:endParaRPr>
          </a:p>
        </p:txBody>
      </p:sp>
      <p:sp>
        <p:nvSpPr>
          <p:cNvPr id="4" name="Oval 3">
            <a:extLst>
              <a:ext uri="{FF2B5EF4-FFF2-40B4-BE49-F238E27FC236}">
                <a16:creationId xmlns:a16="http://schemas.microsoft.com/office/drawing/2014/main" id="{8BCFCF58-139D-9B27-2258-33172DB49114}"/>
              </a:ext>
            </a:extLst>
          </p:cNvPr>
          <p:cNvSpPr/>
          <p:nvPr/>
        </p:nvSpPr>
        <p:spPr>
          <a:xfrm>
            <a:off x="2268854" y="2287907"/>
            <a:ext cx="4543425" cy="4480560"/>
          </a:xfrm>
          <a:prstGeom prst="ellipse">
            <a:avLst/>
          </a:prstGeom>
          <a:blipFill dpi="0"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41984698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2C2F0-2BD7-2683-D189-9D147B77195B}"/>
              </a:ext>
            </a:extLst>
          </p:cNvPr>
          <p:cNvSpPr>
            <a:spLocks noGrp="1"/>
          </p:cNvSpPr>
          <p:nvPr>
            <p:ph type="title"/>
          </p:nvPr>
        </p:nvSpPr>
        <p:spPr/>
        <p:txBody>
          <a:bodyPr>
            <a:normAutofit/>
          </a:bodyPr>
          <a:lstStyle/>
          <a:p>
            <a:r>
              <a:rPr lang="en-US" sz="4000" dirty="0">
                <a:latin typeface="Algerian" panose="04020705040A02060702" pitchFamily="82" charset="0"/>
              </a:rPr>
              <a:t>               Thermal  pollution</a:t>
            </a:r>
            <a:endParaRPr lang="en-IN" sz="4000" dirty="0">
              <a:latin typeface="Algerian" panose="04020705040A02060702" pitchFamily="82" charset="0"/>
            </a:endParaRPr>
          </a:p>
        </p:txBody>
      </p:sp>
      <p:sp>
        <p:nvSpPr>
          <p:cNvPr id="3" name="Content Placeholder 2">
            <a:extLst>
              <a:ext uri="{FF2B5EF4-FFF2-40B4-BE49-F238E27FC236}">
                <a16:creationId xmlns:a16="http://schemas.microsoft.com/office/drawing/2014/main" id="{4699D8EB-B441-9D0E-FF3E-047DEBEAA5F3}"/>
              </a:ext>
            </a:extLst>
          </p:cNvPr>
          <p:cNvSpPr>
            <a:spLocks noGrp="1"/>
          </p:cNvSpPr>
          <p:nvPr>
            <p:ph idx="1"/>
          </p:nvPr>
        </p:nvSpPr>
        <p:spPr>
          <a:xfrm>
            <a:off x="1200150" y="1905000"/>
            <a:ext cx="6435090" cy="4130040"/>
          </a:xfrm>
        </p:spPr>
        <p:txBody>
          <a:bodyPr/>
          <a:lstStyle/>
          <a:p>
            <a:pPr>
              <a:lnSpc>
                <a:spcPct val="150000"/>
              </a:lnSpc>
            </a:pPr>
            <a:r>
              <a:rPr lang="en-US" b="0" i="0" dirty="0">
                <a:solidFill>
                  <a:srgbClr val="393845"/>
                </a:solidFill>
                <a:effectLst/>
                <a:highlight>
                  <a:srgbClr val="FFFFFF"/>
                </a:highlight>
                <a:latin typeface="Cambria" panose="02040503050406030204" pitchFamily="18" charset="0"/>
                <a:ea typeface="Cambria" panose="02040503050406030204" pitchFamily="18" charset="0"/>
              </a:rPr>
              <a:t>Thermal pollution is a rapid change in temperature in a natural body of water. This pollution is most often caused by heated discharge from an industrial facility or another human activity. Thermal pollution can result in disruptions in natural systems and stress, disease, or even death for affected organisms</a:t>
            </a:r>
            <a:endParaRPr lang="en-IN" dirty="0">
              <a:latin typeface="Cambria" panose="02040503050406030204" pitchFamily="18" charset="0"/>
              <a:ea typeface="Cambria" panose="02040503050406030204" pitchFamily="18" charset="0"/>
            </a:endParaRPr>
          </a:p>
        </p:txBody>
      </p:sp>
      <p:sp>
        <p:nvSpPr>
          <p:cNvPr id="4" name="Oval 3">
            <a:extLst>
              <a:ext uri="{FF2B5EF4-FFF2-40B4-BE49-F238E27FC236}">
                <a16:creationId xmlns:a16="http://schemas.microsoft.com/office/drawing/2014/main" id="{00F9C84C-1421-8C18-A2EC-15A7C6B931ED}"/>
              </a:ext>
            </a:extLst>
          </p:cNvPr>
          <p:cNvSpPr/>
          <p:nvPr/>
        </p:nvSpPr>
        <p:spPr>
          <a:xfrm>
            <a:off x="7868975" y="1933696"/>
            <a:ext cx="4055165" cy="3931920"/>
          </a:xfrm>
          <a:prstGeom prst="ellipse">
            <a:avLst/>
          </a:prstGeom>
          <a:blipFill dpi="0"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3089624397"/>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80C42-EA82-9A39-5952-E3122E2347D9}"/>
              </a:ext>
            </a:extLst>
          </p:cNvPr>
          <p:cNvSpPr>
            <a:spLocks noGrp="1"/>
          </p:cNvSpPr>
          <p:nvPr>
            <p:ph type="ctrTitle"/>
          </p:nvPr>
        </p:nvSpPr>
        <p:spPr>
          <a:xfrm>
            <a:off x="1524000" y="1122363"/>
            <a:ext cx="9144000" cy="1213334"/>
          </a:xfrm>
        </p:spPr>
        <p:txBody>
          <a:bodyPr>
            <a:normAutofit/>
          </a:bodyPr>
          <a:lstStyle/>
          <a:p>
            <a:pPr algn="ctr"/>
            <a:r>
              <a:rPr lang="en-US" sz="5400" b="1" dirty="0">
                <a:solidFill>
                  <a:schemeClr val="accent6"/>
                </a:solidFill>
                <a:effectLst/>
              </a:rPr>
              <a:t>Table of contents</a:t>
            </a:r>
            <a:r>
              <a:rPr lang="en-US" b="1" dirty="0">
                <a:solidFill>
                  <a:schemeClr val="accent5">
                    <a:lumMod val="75000"/>
                  </a:schemeClr>
                </a:solidFill>
                <a:latin typeface="Algerian" panose="04020705040A02060702" pitchFamily="82" charset="0"/>
              </a:rPr>
              <a:t> </a:t>
            </a:r>
            <a:endParaRPr lang="en-IN" b="1" dirty="0">
              <a:solidFill>
                <a:schemeClr val="accent5">
                  <a:lumMod val="75000"/>
                </a:schemeClr>
              </a:solidFill>
              <a:latin typeface="Algerian" panose="04020705040A02060702" pitchFamily="82" charset="0"/>
            </a:endParaRPr>
          </a:p>
        </p:txBody>
      </p:sp>
      <p:sp>
        <p:nvSpPr>
          <p:cNvPr id="3" name="Subtitle 2">
            <a:extLst>
              <a:ext uri="{FF2B5EF4-FFF2-40B4-BE49-F238E27FC236}">
                <a16:creationId xmlns:a16="http://schemas.microsoft.com/office/drawing/2014/main" id="{686B780D-2623-C0F1-B228-BAD6F1E4C4AB}"/>
              </a:ext>
            </a:extLst>
          </p:cNvPr>
          <p:cNvSpPr>
            <a:spLocks noGrp="1"/>
          </p:cNvSpPr>
          <p:nvPr>
            <p:ph type="subTitle" idx="1"/>
          </p:nvPr>
        </p:nvSpPr>
        <p:spPr>
          <a:xfrm>
            <a:off x="1524000" y="2335697"/>
            <a:ext cx="9144000" cy="3896138"/>
          </a:xfrm>
          <a:solidFill>
            <a:schemeClr val="accent6">
              <a:lumMod val="20000"/>
              <a:lumOff val="80000"/>
            </a:schemeClr>
          </a:solidFill>
        </p:spPr>
        <p:style>
          <a:lnRef idx="2">
            <a:schemeClr val="accent6"/>
          </a:lnRef>
          <a:fillRef idx="1">
            <a:schemeClr val="lt1"/>
          </a:fillRef>
          <a:effectRef idx="0">
            <a:schemeClr val="accent6"/>
          </a:effectRef>
          <a:fontRef idx="minor">
            <a:schemeClr val="dk1"/>
          </a:fontRef>
        </p:style>
        <p:txBody>
          <a:bodyPr>
            <a:normAutofit/>
          </a:bodyPr>
          <a:lstStyle/>
          <a:p>
            <a:pPr algn="l"/>
            <a:r>
              <a:rPr lang="en-US" sz="2800" b="1" dirty="0">
                <a:solidFill>
                  <a:schemeClr val="accent6"/>
                </a:solidFill>
                <a:effectLst/>
              </a:rPr>
              <a:t>                                 Types of pollution</a:t>
            </a:r>
          </a:p>
          <a:p>
            <a:pPr algn="l"/>
            <a:r>
              <a:rPr lang="en-US" sz="2800" b="1" dirty="0">
                <a:solidFill>
                  <a:schemeClr val="accent6"/>
                </a:solidFill>
              </a:rPr>
              <a:t>                                  </a:t>
            </a:r>
            <a:r>
              <a:rPr lang="en-US" sz="2800" b="1" dirty="0">
                <a:solidFill>
                  <a:schemeClr val="accent6"/>
                </a:solidFill>
                <a:effectLst/>
              </a:rPr>
              <a:t> </a:t>
            </a:r>
            <a:r>
              <a:rPr lang="en-US" sz="2800" dirty="0">
                <a:solidFill>
                  <a:srgbClr val="9900FF"/>
                </a:solidFill>
                <a:hlinkClick r:id="rId2">
                  <a:extLst>
                    <a:ext uri="{A12FA001-AC4F-418D-AE19-62706E023703}">
                      <ahyp:hlinkClr xmlns:ahyp="http://schemas.microsoft.com/office/drawing/2018/hyperlinkcolor" val="tx"/>
                    </a:ext>
                  </a:extLst>
                </a:hlinkClick>
              </a:rPr>
              <a:t>Air Pollution</a:t>
            </a:r>
            <a:endParaRPr lang="en-US" sz="2800" dirty="0">
              <a:solidFill>
                <a:srgbClr val="9900FF"/>
              </a:solidFill>
              <a:effectLst/>
            </a:endParaRPr>
          </a:p>
          <a:p>
            <a:pPr lvl="1"/>
            <a:r>
              <a:rPr lang="en-US" sz="2800" u="none" strike="noStrike" dirty="0">
                <a:solidFill>
                  <a:srgbClr val="9900FF"/>
                </a:solidFill>
                <a:effectLst/>
                <a:hlinkClick r:id="rId3">
                  <a:extLst>
                    <a:ext uri="{A12FA001-AC4F-418D-AE19-62706E023703}">
                      <ahyp:hlinkClr xmlns:ahyp="http://schemas.microsoft.com/office/drawing/2018/hyperlinkcolor" val="tx"/>
                    </a:ext>
                  </a:extLst>
                </a:hlinkClick>
              </a:rPr>
              <a:t>     Water Pollution</a:t>
            </a:r>
            <a:endParaRPr lang="en-US" sz="2800" dirty="0">
              <a:solidFill>
                <a:srgbClr val="9900FF"/>
              </a:solidFill>
              <a:effectLst/>
            </a:endParaRPr>
          </a:p>
          <a:p>
            <a:pPr lvl="1"/>
            <a:r>
              <a:rPr lang="en-US" sz="2800" u="none" strike="noStrike" dirty="0">
                <a:solidFill>
                  <a:srgbClr val="9900FF"/>
                </a:solidFill>
                <a:effectLst/>
                <a:hlinkClick r:id="rId4">
                  <a:extLst>
                    <a:ext uri="{A12FA001-AC4F-418D-AE19-62706E023703}">
                      <ahyp:hlinkClr xmlns:ahyp="http://schemas.microsoft.com/office/drawing/2018/hyperlinkcolor" val="tx"/>
                    </a:ext>
                  </a:extLst>
                </a:hlinkClick>
              </a:rPr>
              <a:t>Soil Pollution</a:t>
            </a:r>
            <a:endParaRPr lang="en-US" sz="2800" dirty="0">
              <a:solidFill>
                <a:srgbClr val="9900FF"/>
              </a:solidFill>
              <a:effectLst/>
            </a:endParaRPr>
          </a:p>
          <a:p>
            <a:pPr lvl="1"/>
            <a:r>
              <a:rPr lang="en-US" sz="2800" dirty="0">
                <a:solidFill>
                  <a:srgbClr val="8C69FF"/>
                </a:solidFill>
              </a:rPr>
              <a:t>Noise Pollution</a:t>
            </a:r>
          </a:p>
          <a:p>
            <a:pPr lvl="1"/>
            <a:r>
              <a:rPr lang="en-US" sz="2800" dirty="0">
                <a:solidFill>
                  <a:srgbClr val="8C69FF"/>
                </a:solidFill>
              </a:rPr>
              <a:t>Light pollution</a:t>
            </a:r>
          </a:p>
          <a:p>
            <a:pPr lvl="1"/>
            <a:r>
              <a:rPr lang="en-US" sz="2800" dirty="0">
                <a:solidFill>
                  <a:srgbClr val="8C69FF"/>
                </a:solidFill>
              </a:rPr>
              <a:t>   Thermal pollution </a:t>
            </a:r>
          </a:p>
          <a:p>
            <a:pPr marL="742950" lvl="1" indent="-285750">
              <a:buFont typeface="Arial" panose="020B0604020202020204" pitchFamily="34" charset="0"/>
              <a:buChar char="•"/>
            </a:pPr>
            <a:endParaRPr lang="en-US" sz="2800" dirty="0">
              <a:effectLst/>
            </a:endParaRPr>
          </a:p>
          <a:p>
            <a:endParaRPr lang="en-IN" dirty="0"/>
          </a:p>
        </p:txBody>
      </p:sp>
    </p:spTree>
    <p:extLst>
      <p:ext uri="{BB962C8B-B14F-4D97-AF65-F5344CB8AC3E}">
        <p14:creationId xmlns:p14="http://schemas.microsoft.com/office/powerpoint/2010/main" val="3969396106"/>
      </p:ext>
    </p:extLst>
  </p:cSld>
  <p:clrMapOvr>
    <a:masterClrMapping/>
  </p:clrMapOvr>
  <p:transition spd="slow">
    <p:randomBar dir="ver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C2D0C3-00EF-29BB-8A58-452795102BB9}"/>
              </a:ext>
            </a:extLst>
          </p:cNvPr>
          <p:cNvSpPr>
            <a:spLocks noGrp="1"/>
          </p:cNvSpPr>
          <p:nvPr>
            <p:ph idx="1"/>
          </p:nvPr>
        </p:nvSpPr>
        <p:spPr>
          <a:xfrm>
            <a:off x="2148840" y="731520"/>
            <a:ext cx="8275320" cy="4914900"/>
          </a:xfrm>
        </p:spPr>
        <p:txBody>
          <a:bodyPr>
            <a:normAutofit fontScale="92500" lnSpcReduction="10000"/>
          </a:bodyPr>
          <a:lstStyle/>
          <a:p>
            <a:pPr algn="l">
              <a:lnSpc>
                <a:spcPct val="150000"/>
              </a:lnSpc>
            </a:pPr>
            <a:r>
              <a:rPr lang="en-US" sz="1900" b="0" i="0" dirty="0">
                <a:solidFill>
                  <a:srgbClr val="444444"/>
                </a:solidFill>
                <a:effectLst/>
                <a:highlight>
                  <a:srgbClr val="FFFFFF"/>
                </a:highlight>
                <a:latin typeface="Poppins" panose="00000500000000000000" pitchFamily="2" charset="0"/>
              </a:rPr>
              <a:t>There are various types of pollution chiefly arising as a result of anthropogenic causes. Also contributing to pollution is globalization , where humanity’s constant need for natural resources has slowly started to change the face of the earth.</a:t>
            </a:r>
          </a:p>
          <a:p>
            <a:pPr algn="l">
              <a:lnSpc>
                <a:spcPct val="150000"/>
              </a:lnSpc>
            </a:pPr>
            <a:r>
              <a:rPr lang="en-US" sz="1900" b="0" i="0" dirty="0">
                <a:solidFill>
                  <a:srgbClr val="444444"/>
                </a:solidFill>
                <a:effectLst/>
                <a:highlight>
                  <a:srgbClr val="FFFFFF"/>
                </a:highlight>
                <a:latin typeface="Poppins" panose="00000500000000000000" pitchFamily="2" charset="0"/>
              </a:rPr>
              <a:t>Though the quality of living has drastically improved, other new issues have risen that gradually impact human health and the environment. In this article, we shall explore the meaning, causes and types of pollution. Also, we shall analyses the repercussions of pollution on human health and the environment.</a:t>
            </a:r>
          </a:p>
          <a:p>
            <a:pPr marL="0" indent="0">
              <a:lnSpc>
                <a:spcPct val="150000"/>
              </a:lnSpc>
              <a:buNone/>
            </a:pPr>
            <a:br>
              <a:rPr lang="en-US" sz="1700" dirty="0"/>
            </a:br>
            <a:br>
              <a:rPr lang="en-US" dirty="0"/>
            </a:br>
            <a:endParaRPr lang="en-IN" dirty="0"/>
          </a:p>
        </p:txBody>
      </p:sp>
    </p:spTree>
    <p:extLst>
      <p:ext uri="{BB962C8B-B14F-4D97-AF65-F5344CB8AC3E}">
        <p14:creationId xmlns:p14="http://schemas.microsoft.com/office/powerpoint/2010/main" val="759620523"/>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51DD7-533E-A90B-1A45-687063DDA5AB}"/>
              </a:ext>
            </a:extLst>
          </p:cNvPr>
          <p:cNvSpPr>
            <a:spLocks noGrp="1"/>
          </p:cNvSpPr>
          <p:nvPr>
            <p:ph type="title"/>
          </p:nvPr>
        </p:nvSpPr>
        <p:spPr>
          <a:xfrm>
            <a:off x="1072777" y="1005840"/>
            <a:ext cx="9177766" cy="960120"/>
          </a:xfrm>
        </p:spPr>
        <p:txBody>
          <a:bodyPr>
            <a:normAutofit fontScale="90000"/>
          </a:bodyPr>
          <a:lstStyle/>
          <a:p>
            <a:r>
              <a:rPr lang="en-US" sz="3600" b="1" i="0" dirty="0">
                <a:solidFill>
                  <a:schemeClr val="accent6">
                    <a:lumMod val="50000"/>
                  </a:schemeClr>
                </a:solidFill>
                <a:effectLst/>
                <a:highlight>
                  <a:srgbClr val="FFFFFF"/>
                </a:highlight>
                <a:latin typeface="inherit"/>
              </a:rPr>
              <a:t>                                        What is Pollution?</a:t>
            </a:r>
            <a:br>
              <a:rPr lang="en-US" sz="3600" b="1" i="0" dirty="0">
                <a:solidFill>
                  <a:schemeClr val="accent6">
                    <a:lumMod val="50000"/>
                  </a:schemeClr>
                </a:solidFill>
                <a:effectLst/>
                <a:highlight>
                  <a:srgbClr val="FFFFFF"/>
                </a:highlight>
                <a:latin typeface="inherit"/>
              </a:rPr>
            </a:br>
            <a:endParaRPr lang="en-IN" dirty="0"/>
          </a:p>
        </p:txBody>
      </p:sp>
      <p:sp>
        <p:nvSpPr>
          <p:cNvPr id="3" name="Content Placeholder 2">
            <a:extLst>
              <a:ext uri="{FF2B5EF4-FFF2-40B4-BE49-F238E27FC236}">
                <a16:creationId xmlns:a16="http://schemas.microsoft.com/office/drawing/2014/main" id="{ED230AE7-BAFD-C18E-32FB-02E08E18A077}"/>
              </a:ext>
            </a:extLst>
          </p:cNvPr>
          <p:cNvSpPr>
            <a:spLocks noGrp="1"/>
          </p:cNvSpPr>
          <p:nvPr>
            <p:ph idx="1"/>
          </p:nvPr>
        </p:nvSpPr>
        <p:spPr>
          <a:xfrm>
            <a:off x="1154954" y="2103120"/>
            <a:ext cx="9177766" cy="4057650"/>
          </a:xfrm>
        </p:spPr>
        <p:txBody>
          <a:bodyPr>
            <a:normAutofit fontScale="25000" lnSpcReduction="20000"/>
          </a:bodyPr>
          <a:lstStyle/>
          <a:p>
            <a:pPr algn="l">
              <a:lnSpc>
                <a:spcPct val="150000"/>
              </a:lnSpc>
            </a:pPr>
            <a:endParaRPr lang="en-US" b="1" i="0" dirty="0">
              <a:solidFill>
                <a:schemeClr val="accent6">
                  <a:lumMod val="50000"/>
                </a:schemeClr>
              </a:solidFill>
              <a:effectLst/>
              <a:highlight>
                <a:srgbClr val="FFFFFF"/>
              </a:highlight>
              <a:latin typeface="inherit"/>
            </a:endParaRPr>
          </a:p>
          <a:p>
            <a:pPr algn="l">
              <a:lnSpc>
                <a:spcPct val="150000"/>
              </a:lnSpc>
            </a:pPr>
            <a:endParaRPr lang="en-US" b="1" i="0" dirty="0">
              <a:solidFill>
                <a:schemeClr val="accent6">
                  <a:lumMod val="50000"/>
                </a:schemeClr>
              </a:solidFill>
              <a:effectLst/>
              <a:highlight>
                <a:srgbClr val="FFFFFF"/>
              </a:highlight>
              <a:latin typeface="inherit"/>
            </a:endParaRPr>
          </a:p>
          <a:p>
            <a:pPr marL="0" indent="0" algn="l">
              <a:lnSpc>
                <a:spcPct val="150000"/>
              </a:lnSpc>
              <a:buNone/>
            </a:pPr>
            <a:endParaRPr lang="en-US" b="1" dirty="0">
              <a:solidFill>
                <a:schemeClr val="accent6">
                  <a:lumMod val="50000"/>
                </a:schemeClr>
              </a:solidFill>
              <a:highlight>
                <a:srgbClr val="FFFFFF"/>
              </a:highlight>
              <a:latin typeface="inherit"/>
            </a:endParaRPr>
          </a:p>
          <a:p>
            <a:pPr marL="0" indent="0" algn="l">
              <a:lnSpc>
                <a:spcPct val="170000"/>
              </a:lnSpc>
              <a:buNone/>
            </a:pPr>
            <a:r>
              <a:rPr lang="en-US" sz="6400" b="1" i="1" dirty="0">
                <a:solidFill>
                  <a:schemeClr val="accent6">
                    <a:lumMod val="50000"/>
                  </a:schemeClr>
                </a:solidFill>
                <a:effectLst/>
                <a:highlight>
                  <a:srgbClr val="FFFFFF"/>
                </a:highlight>
                <a:latin typeface="Poppins" panose="00000500000000000000" pitchFamily="2" charset="0"/>
              </a:rPr>
              <a:t>“Pollution is the introduction of substances (or energy) that cause adverse changes in the environment and living entities .”</a:t>
            </a:r>
            <a:endParaRPr lang="en-US" sz="6400" b="0" i="0" dirty="0">
              <a:solidFill>
                <a:schemeClr val="accent6">
                  <a:lumMod val="50000"/>
                </a:schemeClr>
              </a:solidFill>
              <a:effectLst/>
              <a:highlight>
                <a:srgbClr val="FFFFFF"/>
              </a:highlight>
              <a:latin typeface="Poppins" panose="00000500000000000000" pitchFamily="2" charset="0"/>
            </a:endParaRPr>
          </a:p>
          <a:p>
            <a:pPr algn="l">
              <a:lnSpc>
                <a:spcPct val="170000"/>
              </a:lnSpc>
            </a:pPr>
            <a:r>
              <a:rPr lang="en-US" sz="6400" b="0" i="0" dirty="0">
                <a:solidFill>
                  <a:schemeClr val="accent6">
                    <a:lumMod val="50000"/>
                  </a:schemeClr>
                </a:solidFill>
                <a:effectLst/>
                <a:highlight>
                  <a:srgbClr val="FFFFFF"/>
                </a:highlight>
                <a:latin typeface="Poppins" panose="00000500000000000000" pitchFamily="2" charset="0"/>
              </a:rPr>
              <a:t>Pollution need not always be caused by chemical substances such as particulates (like smoke and dust). Forms of energy such as sound, heat or light can also cause pollution. These substances that cause pollution are called pollutants.</a:t>
            </a:r>
          </a:p>
          <a:p>
            <a:pPr algn="l">
              <a:lnSpc>
                <a:spcPct val="170000"/>
              </a:lnSpc>
            </a:pPr>
            <a:r>
              <a:rPr lang="en-US" sz="6400" b="0" i="0" dirty="0">
                <a:solidFill>
                  <a:schemeClr val="accent6">
                    <a:lumMod val="50000"/>
                  </a:schemeClr>
                </a:solidFill>
                <a:effectLst/>
                <a:highlight>
                  <a:srgbClr val="FFFFFF"/>
                </a:highlight>
                <a:latin typeface="Poppins" panose="00000500000000000000" pitchFamily="2" charset="0"/>
              </a:rPr>
              <a:t>Pollution, even in minuscule amounts, impacts the ecological balance.  Pollutants can make their way up the food chain and eventually find their way inside the human body. Read on to explore the types of pollution and their implications.</a:t>
            </a:r>
          </a:p>
          <a:p>
            <a:pPr marL="0" indent="0">
              <a:lnSpc>
                <a:spcPct val="170000"/>
              </a:lnSpc>
              <a:buNone/>
            </a:pPr>
            <a:br>
              <a:rPr lang="en-US" sz="6400" dirty="0">
                <a:solidFill>
                  <a:schemeClr val="accent6">
                    <a:lumMod val="50000"/>
                  </a:schemeClr>
                </a:solidFill>
              </a:rPr>
            </a:br>
            <a:endParaRPr lang="en-IN" sz="6400" dirty="0">
              <a:solidFill>
                <a:schemeClr val="accent6">
                  <a:lumMod val="50000"/>
                </a:schemeClr>
              </a:solidFill>
            </a:endParaRPr>
          </a:p>
        </p:txBody>
      </p:sp>
    </p:spTree>
    <p:extLst>
      <p:ext uri="{BB962C8B-B14F-4D97-AF65-F5344CB8AC3E}">
        <p14:creationId xmlns:p14="http://schemas.microsoft.com/office/powerpoint/2010/main" val="358137739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C3C1F-DB46-F990-6A49-8A64E2BD39ED}"/>
              </a:ext>
            </a:extLst>
          </p:cNvPr>
          <p:cNvSpPr>
            <a:spLocks noGrp="1"/>
          </p:cNvSpPr>
          <p:nvPr>
            <p:ph type="title"/>
          </p:nvPr>
        </p:nvSpPr>
        <p:spPr/>
        <p:txBody>
          <a:bodyPr/>
          <a:lstStyle/>
          <a:p>
            <a:r>
              <a:rPr lang="en-US" sz="4000" dirty="0">
                <a:latin typeface="Algerian" panose="04020705040A02060702" pitchFamily="82" charset="0"/>
              </a:rPr>
              <a:t>                    Air pollution </a:t>
            </a:r>
            <a:endParaRPr lang="en-IN" sz="4000" dirty="0">
              <a:latin typeface="Algerian" panose="04020705040A02060702" pitchFamily="82" charset="0"/>
            </a:endParaRPr>
          </a:p>
        </p:txBody>
      </p:sp>
      <p:sp>
        <p:nvSpPr>
          <p:cNvPr id="3" name="Content Placeholder 2">
            <a:extLst>
              <a:ext uri="{FF2B5EF4-FFF2-40B4-BE49-F238E27FC236}">
                <a16:creationId xmlns:a16="http://schemas.microsoft.com/office/drawing/2014/main" id="{B046C1AF-EA0C-906A-0689-DC667A5020FA}"/>
              </a:ext>
            </a:extLst>
          </p:cNvPr>
          <p:cNvSpPr>
            <a:spLocks noGrp="1"/>
          </p:cNvSpPr>
          <p:nvPr>
            <p:ph idx="1"/>
          </p:nvPr>
        </p:nvSpPr>
        <p:spPr>
          <a:xfrm>
            <a:off x="422229" y="1724500"/>
            <a:ext cx="6140909" cy="4292572"/>
          </a:xfrm>
        </p:spPr>
        <p:txBody>
          <a:bodyPr/>
          <a:lstStyle/>
          <a:p>
            <a:pPr algn="l">
              <a:lnSpc>
                <a:spcPct val="150000"/>
              </a:lnSpc>
            </a:pPr>
            <a:r>
              <a:rPr lang="en-US" b="0" dirty="0">
                <a:solidFill>
                  <a:srgbClr val="313131"/>
                </a:solidFill>
                <a:effectLst/>
                <a:latin typeface="proxima-Regular"/>
              </a:rPr>
              <a:t>The air in our atmosphere has a roughly stable chemical composition consisting of nitrogen, oxygen, argon, carbon dioxide, and trace amounts of other gases. Any change in the air composition due to the addition of unwanted gases such as sulfur dioxide, carbon monoxide, and nitrogen oxides, chemicals, particulate matter, and biological molecules is called air pollution.</a:t>
            </a:r>
          </a:p>
          <a:p>
            <a:pPr marL="0" indent="0">
              <a:lnSpc>
                <a:spcPct val="150000"/>
              </a:lnSpc>
              <a:buNone/>
            </a:pPr>
            <a:br>
              <a:rPr lang="en-US" b="0" i="0" dirty="0">
                <a:solidFill>
                  <a:srgbClr val="333333"/>
                </a:solidFill>
                <a:effectLst/>
                <a:highlight>
                  <a:srgbClr val="CCCCCC"/>
                </a:highlight>
                <a:latin typeface="Helvetica Neue"/>
              </a:rPr>
            </a:br>
            <a:endParaRPr lang="en-IN" dirty="0"/>
          </a:p>
        </p:txBody>
      </p:sp>
      <p:sp>
        <p:nvSpPr>
          <p:cNvPr id="9" name="Oval 8">
            <a:extLst>
              <a:ext uri="{FF2B5EF4-FFF2-40B4-BE49-F238E27FC236}">
                <a16:creationId xmlns:a16="http://schemas.microsoft.com/office/drawing/2014/main" id="{8A4A0B3A-9C9A-5D8E-019F-C301B6F991C4}"/>
              </a:ext>
            </a:extLst>
          </p:cNvPr>
          <p:cNvSpPr/>
          <p:nvPr/>
        </p:nvSpPr>
        <p:spPr>
          <a:xfrm>
            <a:off x="6563138" y="1930400"/>
            <a:ext cx="3916810" cy="3880773"/>
          </a:xfrm>
          <a:prstGeom prst="ellipse">
            <a:avLst/>
          </a:prstGeom>
          <a:blipFill dpi="0"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552898310"/>
      </p:ext>
    </p:extLst>
  </p:cSld>
  <p:clrMapOvr>
    <a:masterClrMapping/>
  </p:clrMapOvr>
  <p:transition spd="slow">
    <p:wheel spokes="1"/>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64850-CE1D-EF74-5F14-15A998C38A7C}"/>
              </a:ext>
            </a:extLst>
          </p:cNvPr>
          <p:cNvSpPr>
            <a:spLocks noGrp="1"/>
          </p:cNvSpPr>
          <p:nvPr>
            <p:ph type="title"/>
          </p:nvPr>
        </p:nvSpPr>
        <p:spPr/>
        <p:txBody>
          <a:bodyPr/>
          <a:lstStyle/>
          <a:p>
            <a:r>
              <a:rPr lang="en-US" dirty="0">
                <a:latin typeface="Algerian" panose="04020705040A02060702" pitchFamily="82" charset="0"/>
              </a:rPr>
              <a:t>             </a:t>
            </a:r>
            <a:r>
              <a:rPr lang="en-US" sz="4000" dirty="0">
                <a:latin typeface="Algerian" panose="04020705040A02060702" pitchFamily="82" charset="0"/>
              </a:rPr>
              <a:t>Water pollution</a:t>
            </a:r>
            <a:endParaRPr lang="en-IN" sz="4000" dirty="0">
              <a:latin typeface="Algerian" panose="04020705040A02060702" pitchFamily="82" charset="0"/>
            </a:endParaRPr>
          </a:p>
        </p:txBody>
      </p:sp>
      <p:sp>
        <p:nvSpPr>
          <p:cNvPr id="3" name="Content Placeholder 2">
            <a:extLst>
              <a:ext uri="{FF2B5EF4-FFF2-40B4-BE49-F238E27FC236}">
                <a16:creationId xmlns:a16="http://schemas.microsoft.com/office/drawing/2014/main" id="{A792EAA2-EDAB-E1A4-94C1-9DBF97CB0F16}"/>
              </a:ext>
            </a:extLst>
          </p:cNvPr>
          <p:cNvSpPr>
            <a:spLocks noGrp="1"/>
          </p:cNvSpPr>
          <p:nvPr>
            <p:ph idx="1"/>
          </p:nvPr>
        </p:nvSpPr>
        <p:spPr>
          <a:xfrm>
            <a:off x="965172" y="2160589"/>
            <a:ext cx="8596668" cy="3880773"/>
          </a:xfrm>
        </p:spPr>
        <p:txBody>
          <a:bodyPr/>
          <a:lstStyle/>
          <a:p>
            <a:pPr algn="l"/>
            <a:r>
              <a:rPr lang="en-US" b="0" dirty="0">
                <a:solidFill>
                  <a:srgbClr val="313131"/>
                </a:solidFill>
                <a:effectLst/>
                <a:latin typeface="proxima-Regular"/>
              </a:rPr>
              <a:t>Water pollution occurs when toxic pollutants and particulate matter are introduced into water bodies such as oceans, rivers, lakes, ponds, and aquifers, making them impure and toxic. These contaminants are primarily generated by human activities and sometimes by natural disasters.</a:t>
            </a:r>
          </a:p>
          <a:p>
            <a:pPr algn="l"/>
            <a:r>
              <a:rPr lang="en-US" b="0" dirty="0">
                <a:solidFill>
                  <a:srgbClr val="313131"/>
                </a:solidFill>
                <a:effectLst/>
                <a:latin typeface="proxima-Regular"/>
              </a:rPr>
              <a:t>Among all other types of pollution, water pollution is found to have the maximum adverse consequences on the ecosystem.</a:t>
            </a:r>
          </a:p>
          <a:p>
            <a:endParaRPr lang="en-IN" dirty="0"/>
          </a:p>
        </p:txBody>
      </p:sp>
      <p:sp>
        <p:nvSpPr>
          <p:cNvPr id="4" name="Oval 3">
            <a:extLst>
              <a:ext uri="{FF2B5EF4-FFF2-40B4-BE49-F238E27FC236}">
                <a16:creationId xmlns:a16="http://schemas.microsoft.com/office/drawing/2014/main" id="{68875A3C-E3B6-997D-A587-51D3048126F8}"/>
              </a:ext>
            </a:extLst>
          </p:cNvPr>
          <p:cNvSpPr/>
          <p:nvPr/>
        </p:nvSpPr>
        <p:spPr>
          <a:xfrm>
            <a:off x="8209721" y="3319710"/>
            <a:ext cx="3856779" cy="3538290"/>
          </a:xfrm>
          <a:prstGeom prst="ellipse">
            <a:avLst/>
          </a:prstGeom>
          <a:blipFill dpi="0"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87338450"/>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E4DD6-1A35-551F-B314-CCFA9D430515}"/>
              </a:ext>
            </a:extLst>
          </p:cNvPr>
          <p:cNvSpPr>
            <a:spLocks noGrp="1"/>
          </p:cNvSpPr>
          <p:nvPr>
            <p:ph type="title"/>
          </p:nvPr>
        </p:nvSpPr>
        <p:spPr/>
        <p:txBody>
          <a:bodyPr/>
          <a:lstStyle/>
          <a:p>
            <a:r>
              <a:rPr lang="en-US" sz="4000" dirty="0">
                <a:solidFill>
                  <a:schemeClr val="accent1"/>
                </a:solidFill>
                <a:latin typeface="Algerian" panose="04020705040A02060702" pitchFamily="82" charset="0"/>
              </a:rPr>
              <a:t>                Soil pollution</a:t>
            </a:r>
            <a:endParaRPr lang="en-IN" sz="4000" dirty="0">
              <a:solidFill>
                <a:schemeClr val="accent1"/>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0742CAD7-B643-FA76-7DFD-99E684D6BF98}"/>
              </a:ext>
            </a:extLst>
          </p:cNvPr>
          <p:cNvSpPr>
            <a:spLocks noGrp="1"/>
          </p:cNvSpPr>
          <p:nvPr>
            <p:ph idx="1"/>
          </p:nvPr>
        </p:nvSpPr>
        <p:spPr>
          <a:xfrm>
            <a:off x="1244407" y="2603500"/>
            <a:ext cx="6001219" cy="3416300"/>
          </a:xfrm>
        </p:spPr>
        <p:txBody>
          <a:bodyPr/>
          <a:lstStyle/>
          <a:p>
            <a:r>
              <a:rPr lang="en-US" b="0" dirty="0">
                <a:solidFill>
                  <a:srgbClr val="313131"/>
                </a:solidFill>
                <a:effectLst/>
                <a:latin typeface="proxima-Regular"/>
              </a:rPr>
              <a:t>Sometimes called land pollution, it refers to the degradation of land quality due to unwanted chemicals and other factors in the soil. Such chemicals change the soil’s chemical and biological properties, thus affecting </a:t>
            </a:r>
            <a:r>
              <a:rPr lang="en-US" b="0" u="none" strike="noStrike" dirty="0">
                <a:solidFill>
                  <a:srgbClr val="337AB7"/>
                </a:solidFill>
                <a:effectLst/>
                <a:latin typeface="proxima-Regular"/>
                <a:hlinkClick r:id="rId2"/>
              </a:rPr>
              <a:t>plant</a:t>
            </a:r>
            <a:r>
              <a:rPr lang="en-US" b="0" dirty="0">
                <a:solidFill>
                  <a:srgbClr val="313131"/>
                </a:solidFill>
                <a:effectLst/>
                <a:latin typeface="proxima-Regular"/>
              </a:rPr>
              <a:t> growth. Green plants, being the primary producer, absorb those pollutants, which are then passed through the food chain, affecting the whole ecosystem.</a:t>
            </a:r>
          </a:p>
          <a:p>
            <a:r>
              <a:rPr lang="en-US" b="0" dirty="0">
                <a:solidFill>
                  <a:srgbClr val="313131"/>
                </a:solidFill>
                <a:effectLst/>
                <a:latin typeface="proxima-Regular"/>
              </a:rPr>
              <a:t>Soil pollution can seep into groundwater or run off to the nearest streams and lakes, creating a vicious pollution cycle.</a:t>
            </a:r>
          </a:p>
          <a:p>
            <a:endParaRPr lang="en-IN" dirty="0"/>
          </a:p>
        </p:txBody>
      </p:sp>
      <p:sp>
        <p:nvSpPr>
          <p:cNvPr id="4" name="Oval 3">
            <a:extLst>
              <a:ext uri="{FF2B5EF4-FFF2-40B4-BE49-F238E27FC236}">
                <a16:creationId xmlns:a16="http://schemas.microsoft.com/office/drawing/2014/main" id="{D9EFEF3F-EFC6-040B-063D-9CEFCEDF0139}"/>
              </a:ext>
            </a:extLst>
          </p:cNvPr>
          <p:cNvSpPr/>
          <p:nvPr/>
        </p:nvSpPr>
        <p:spPr>
          <a:xfrm>
            <a:off x="7377002" y="2693505"/>
            <a:ext cx="3774701" cy="3804752"/>
          </a:xfrm>
          <a:prstGeom prst="ellipse">
            <a:avLst/>
          </a:prstGeom>
          <a:blipFill dpi="0"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350432500"/>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1524B-1F33-CD67-CD2A-8B0A7A0E97E3}"/>
              </a:ext>
            </a:extLst>
          </p:cNvPr>
          <p:cNvSpPr>
            <a:spLocks noGrp="1"/>
          </p:cNvSpPr>
          <p:nvPr>
            <p:ph type="title"/>
          </p:nvPr>
        </p:nvSpPr>
        <p:spPr/>
        <p:txBody>
          <a:bodyPr>
            <a:normAutofit/>
          </a:bodyPr>
          <a:lstStyle/>
          <a:p>
            <a:r>
              <a:rPr lang="en-US" sz="4400" dirty="0">
                <a:latin typeface="Algerian" panose="04020705040A02060702" pitchFamily="82" charset="0"/>
              </a:rPr>
              <a:t>                  Noise  pollution</a:t>
            </a:r>
            <a:endParaRPr lang="en-IN" sz="4400" dirty="0">
              <a:latin typeface="Algerian" panose="04020705040A02060702" pitchFamily="82" charset="0"/>
            </a:endParaRPr>
          </a:p>
        </p:txBody>
      </p:sp>
      <p:sp>
        <p:nvSpPr>
          <p:cNvPr id="3" name="Content Placeholder 2">
            <a:extLst>
              <a:ext uri="{FF2B5EF4-FFF2-40B4-BE49-F238E27FC236}">
                <a16:creationId xmlns:a16="http://schemas.microsoft.com/office/drawing/2014/main" id="{39F74D32-535F-F2C6-959C-1EFEE3A21D3D}"/>
              </a:ext>
            </a:extLst>
          </p:cNvPr>
          <p:cNvSpPr>
            <a:spLocks noGrp="1"/>
          </p:cNvSpPr>
          <p:nvPr>
            <p:ph idx="1"/>
          </p:nvPr>
        </p:nvSpPr>
        <p:spPr>
          <a:xfrm>
            <a:off x="1371600" y="1794510"/>
            <a:ext cx="6709410" cy="4116712"/>
          </a:xfrm>
        </p:spPr>
        <p:txBody>
          <a:bodyPr/>
          <a:lstStyle/>
          <a:p>
            <a:pPr algn="l"/>
            <a:r>
              <a:rPr lang="en-US" b="0" dirty="0">
                <a:solidFill>
                  <a:srgbClr val="313131"/>
                </a:solidFill>
                <a:effectLst/>
                <a:latin typeface="proxima-Regular"/>
              </a:rPr>
              <a:t>It refers to the excessive amount of sound in the surroundings disrupting the natural balance. The acceptable amount of sound is about 60 to 65 decibels, which is the same as our everyday conversation.</a:t>
            </a:r>
          </a:p>
          <a:p>
            <a:pPr algn="l"/>
            <a:r>
              <a:rPr lang="en-US" b="0" dirty="0">
                <a:solidFill>
                  <a:srgbClr val="313131"/>
                </a:solidFill>
                <a:effectLst/>
                <a:latin typeface="proxima-Regular"/>
              </a:rPr>
              <a:t>Sound levels above 85 decibels are harmful depending on the duration of exposure. Noise above 140 decibels can cause permanent hearing loss. Also, the duration of exposure to the sound is found to have negative health impacts</a:t>
            </a:r>
          </a:p>
          <a:p>
            <a:endParaRPr lang="en-IN" dirty="0"/>
          </a:p>
        </p:txBody>
      </p:sp>
      <p:sp>
        <p:nvSpPr>
          <p:cNvPr id="4" name="Oval 3">
            <a:extLst>
              <a:ext uri="{FF2B5EF4-FFF2-40B4-BE49-F238E27FC236}">
                <a16:creationId xmlns:a16="http://schemas.microsoft.com/office/drawing/2014/main" id="{D2922BBA-213C-2FA8-F57C-BE0016702077}"/>
              </a:ext>
            </a:extLst>
          </p:cNvPr>
          <p:cNvSpPr/>
          <p:nvPr/>
        </p:nvSpPr>
        <p:spPr>
          <a:xfrm>
            <a:off x="7875270" y="1905001"/>
            <a:ext cx="4247156" cy="4328890"/>
          </a:xfrm>
          <a:prstGeom prst="ellipse">
            <a:avLst/>
          </a:prstGeom>
          <a:blipFill dpi="0"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220779957"/>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D549A-001B-60BA-672E-E0130C5CB645}"/>
              </a:ext>
            </a:extLst>
          </p:cNvPr>
          <p:cNvSpPr>
            <a:spLocks noGrp="1"/>
          </p:cNvSpPr>
          <p:nvPr>
            <p:ph type="title"/>
          </p:nvPr>
        </p:nvSpPr>
        <p:spPr/>
        <p:txBody>
          <a:bodyPr>
            <a:normAutofit/>
          </a:bodyPr>
          <a:lstStyle/>
          <a:p>
            <a:r>
              <a:rPr lang="en-US" sz="4400" dirty="0">
                <a:latin typeface="Algerian" panose="04020705040A02060702" pitchFamily="82" charset="0"/>
              </a:rPr>
              <a:t>               Light pollution</a:t>
            </a:r>
            <a:endParaRPr lang="en-IN" sz="4400" dirty="0">
              <a:latin typeface="Algerian" panose="04020705040A02060702" pitchFamily="82" charset="0"/>
            </a:endParaRPr>
          </a:p>
        </p:txBody>
      </p:sp>
      <p:sp>
        <p:nvSpPr>
          <p:cNvPr id="3" name="Content Placeholder 2">
            <a:extLst>
              <a:ext uri="{FF2B5EF4-FFF2-40B4-BE49-F238E27FC236}">
                <a16:creationId xmlns:a16="http://schemas.microsoft.com/office/drawing/2014/main" id="{07B8C306-B4F6-9665-D7CE-73CC0CBB98D2}"/>
              </a:ext>
            </a:extLst>
          </p:cNvPr>
          <p:cNvSpPr>
            <a:spLocks noGrp="1"/>
          </p:cNvSpPr>
          <p:nvPr>
            <p:ph idx="1"/>
          </p:nvPr>
        </p:nvSpPr>
        <p:spPr>
          <a:xfrm>
            <a:off x="1251678" y="2023111"/>
            <a:ext cx="6635022" cy="3856482"/>
          </a:xfrm>
        </p:spPr>
        <p:txBody>
          <a:bodyPr/>
          <a:lstStyle/>
          <a:p>
            <a:pPr algn="l">
              <a:lnSpc>
                <a:spcPct val="150000"/>
              </a:lnSpc>
            </a:pPr>
            <a:r>
              <a:rPr lang="en-US" b="0" dirty="0">
                <a:solidFill>
                  <a:srgbClr val="313131"/>
                </a:solidFill>
                <a:effectLst/>
                <a:latin typeface="proxima-Regular"/>
              </a:rPr>
              <a:t>Light pollution refers to the excessive amount of light in the night sky. It occurs due to excessive, misdirected, and inefficient lighting systems by humans. It is also called photo pollution that disrupts the ecosystem by reducing the distinction between night and day.</a:t>
            </a:r>
          </a:p>
          <a:p>
            <a:pPr algn="l">
              <a:lnSpc>
                <a:spcPct val="150000"/>
              </a:lnSpc>
            </a:pPr>
            <a:r>
              <a:rPr lang="en-US" b="0" dirty="0">
                <a:solidFill>
                  <a:srgbClr val="313131"/>
                </a:solidFill>
                <a:effectLst/>
                <a:latin typeface="proxima-Regular"/>
              </a:rPr>
              <a:t>Although light pollution seems to have a lesser impact than any other form, it is expected to have consequences similar to air or water pollution</a:t>
            </a:r>
          </a:p>
          <a:p>
            <a:endParaRPr lang="en-IN" dirty="0"/>
          </a:p>
        </p:txBody>
      </p:sp>
      <p:sp>
        <p:nvSpPr>
          <p:cNvPr id="4" name="Oval 3">
            <a:extLst>
              <a:ext uri="{FF2B5EF4-FFF2-40B4-BE49-F238E27FC236}">
                <a16:creationId xmlns:a16="http://schemas.microsoft.com/office/drawing/2014/main" id="{8BB0D092-67B0-82DC-EAB3-E7C5CDAAB43F}"/>
              </a:ext>
            </a:extLst>
          </p:cNvPr>
          <p:cNvSpPr/>
          <p:nvPr/>
        </p:nvSpPr>
        <p:spPr>
          <a:xfrm>
            <a:off x="7886701" y="1794507"/>
            <a:ext cx="3873278" cy="4085086"/>
          </a:xfrm>
          <a:prstGeom prst="ellipse">
            <a:avLst/>
          </a:prstGeom>
          <a:blipFill dpi="0"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426693925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1_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179</TotalTime>
  <Words>682</Words>
  <Application>Microsoft Office PowerPoint</Application>
  <PresentationFormat>Widescreen</PresentationFormat>
  <Paragraphs>39</Paragraphs>
  <Slides>10</Slides>
  <Notes>1</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10</vt:i4>
      </vt:variant>
    </vt:vector>
  </HeadingPairs>
  <TitlesOfParts>
    <vt:vector size="22" baseType="lpstr">
      <vt:lpstr>Algerian</vt:lpstr>
      <vt:lpstr>Arial</vt:lpstr>
      <vt:lpstr>Calibri</vt:lpstr>
      <vt:lpstr>Cambria</vt:lpstr>
      <vt:lpstr>Century Gothic</vt:lpstr>
      <vt:lpstr>Helvetica Neue</vt:lpstr>
      <vt:lpstr>inherit</vt:lpstr>
      <vt:lpstr>Poppins</vt:lpstr>
      <vt:lpstr>proxima-Regular</vt:lpstr>
      <vt:lpstr>Wingdings 3</vt:lpstr>
      <vt:lpstr>Wisp</vt:lpstr>
      <vt:lpstr>1_Wisp</vt:lpstr>
      <vt:lpstr>                Pollution</vt:lpstr>
      <vt:lpstr>Table of contents </vt:lpstr>
      <vt:lpstr>PowerPoint Presentation</vt:lpstr>
      <vt:lpstr>                                        What is Pollution? </vt:lpstr>
      <vt:lpstr>                    Air pollution </vt:lpstr>
      <vt:lpstr>             Water pollution</vt:lpstr>
      <vt:lpstr>                Soil pollution</vt:lpstr>
      <vt:lpstr>                  Noise  pollution</vt:lpstr>
      <vt:lpstr>               Light pollution</vt:lpstr>
      <vt:lpstr>               Thermal  pollution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POLLUTION </dc:title>
  <dc:creator>admin</dc:creator>
  <cp:lastModifiedBy>admin</cp:lastModifiedBy>
  <cp:revision>12</cp:revision>
  <dcterms:created xsi:type="dcterms:W3CDTF">2024-05-21T10:53:21Z</dcterms:created>
  <dcterms:modified xsi:type="dcterms:W3CDTF">2024-05-27T11:19:22Z</dcterms:modified>
</cp:coreProperties>
</file>

<file path=docProps/thumbnail.jpeg>
</file>